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0" r:id="rId17"/>
  </p:sldIdLst>
  <p:sldSz cx="18288000" cy="10287000"/>
  <p:notesSz cx="6858000" cy="9144000"/>
  <p:embeddedFontLst>
    <p:embeddedFont>
      <p:font typeface="Open Sans Light Bold" panose="020B0604020202020204" charset="0"/>
      <p:regular r:id="rId18"/>
    </p:embeddedFont>
    <p:embeddedFont>
      <p:font typeface="Open Sans 1 Bold" panose="020B0604020202020204" charset="0"/>
      <p:regular r:id="rId19"/>
    </p:embeddedFont>
    <p:embeddedFont>
      <p:font typeface="Arimo Bold" panose="020B0604020202020204" charset="0"/>
      <p:regular r:id="rId20"/>
    </p:embeddedFont>
    <p:embeddedFont>
      <p:font typeface="Open Sans 1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Arimo" panose="020B0604020202020204" charset="0"/>
      <p:regular r:id="rId26"/>
    </p:embeddedFont>
    <p:embeddedFont>
      <p:font typeface="Open Sans 2 Bold" panose="020B0604020202020204" charset="0"/>
      <p:regular r:id="rId27"/>
    </p:embeddedFont>
    <p:embeddedFont>
      <p:font typeface="Open Sans Light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3" d="100"/>
          <a:sy n="43" d="100"/>
        </p:scale>
        <p:origin x="74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077700" y="0"/>
            <a:ext cx="6210300" cy="10287000"/>
          </a:xfrm>
          <a:prstGeom prst="rect">
            <a:avLst/>
          </a:prstGeom>
          <a:solidFill>
            <a:srgbClr val="EBEBE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3885" r="9426"/>
          <a:stretch>
            <a:fillRect/>
          </a:stretch>
        </p:blipFill>
        <p:spPr>
          <a:xfrm>
            <a:off x="12077700" y="4888225"/>
            <a:ext cx="6210300" cy="539877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52475" y="1171575"/>
            <a:ext cx="12748240" cy="521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83"/>
              </a:lnSpc>
            </a:pPr>
            <a:r>
              <a:rPr lang="en-US" sz="5735" spc="-114" dirty="0">
                <a:solidFill>
                  <a:srgbClr val="026C65"/>
                </a:solidFill>
                <a:latin typeface="Open Sans Light Bold"/>
              </a:rPr>
              <a:t>Employee Turnover Prediction</a:t>
            </a:r>
          </a:p>
          <a:p>
            <a:pPr>
              <a:lnSpc>
                <a:spcPts val="6883"/>
              </a:lnSpc>
            </a:pPr>
            <a:r>
              <a:rPr lang="en-US" sz="5735" spc="-114" dirty="0">
                <a:solidFill>
                  <a:srgbClr val="026C65"/>
                </a:solidFill>
                <a:latin typeface="Open Sans Light"/>
              </a:rPr>
              <a:t>           </a:t>
            </a:r>
            <a:r>
              <a:rPr lang="en-US" sz="5400" spc="-13" dirty="0">
                <a:solidFill>
                  <a:srgbClr val="026C65"/>
                </a:solidFill>
                <a:latin typeface="Arimo"/>
              </a:rPr>
              <a:t>Data Science Project </a:t>
            </a:r>
          </a:p>
          <a:p>
            <a:pPr>
              <a:lnSpc>
                <a:spcPts val="6883"/>
              </a:lnSpc>
            </a:pPr>
            <a:endParaRPr lang="en-US" sz="688" spc="-13" dirty="0">
              <a:solidFill>
                <a:srgbClr val="026C65"/>
              </a:solidFill>
              <a:latin typeface="Arimo"/>
            </a:endParaRPr>
          </a:p>
          <a:p>
            <a:pPr>
              <a:lnSpc>
                <a:spcPts val="6883"/>
              </a:lnSpc>
            </a:pPr>
            <a:endParaRPr lang="en-US" sz="688" spc="-13" dirty="0">
              <a:solidFill>
                <a:srgbClr val="026C65"/>
              </a:solidFill>
              <a:latin typeface="Arimo"/>
            </a:endParaRPr>
          </a:p>
          <a:p>
            <a:pPr>
              <a:lnSpc>
                <a:spcPts val="6883"/>
              </a:lnSpc>
            </a:pPr>
            <a:r>
              <a:rPr lang="en-US" sz="6000" spc="-114" dirty="0">
                <a:solidFill>
                  <a:srgbClr val="026C65"/>
                </a:solidFill>
                <a:latin typeface="Open Sans Light"/>
              </a:rPr>
              <a:t>      </a:t>
            </a:r>
            <a:r>
              <a:rPr lang="en-US" sz="6000" spc="-13" dirty="0">
                <a:solidFill>
                  <a:srgbClr val="026C65"/>
                </a:solidFill>
                <a:latin typeface="Arimo Bold"/>
              </a:rPr>
              <a:t>By Aljowhara Alblaihed </a:t>
            </a:r>
          </a:p>
          <a:p>
            <a:pPr algn="just">
              <a:lnSpc>
                <a:spcPts val="6883"/>
              </a:lnSpc>
            </a:pPr>
            <a:endParaRPr lang="en-US" sz="688" spc="-13" dirty="0">
              <a:solidFill>
                <a:srgbClr val="026C65"/>
              </a:solidFill>
              <a:latin typeface="Arimo Bold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2077700" y="0"/>
            <a:ext cx="6210300" cy="4888225"/>
          </a:xfrm>
          <a:prstGeom prst="rect">
            <a:avLst/>
          </a:prstGeom>
          <a:solidFill>
            <a:srgbClr val="2F5B44"/>
          </a:solid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984917"/>
          </a:xfrm>
          <a:prstGeom prst="rect">
            <a:avLst/>
          </a:prstGeom>
          <a:solidFill>
            <a:srgbClr val="2F5B44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3308" t="1422" r="3988" b="1422"/>
          <a:stretch>
            <a:fillRect/>
          </a:stretch>
        </p:blipFill>
        <p:spPr>
          <a:xfrm>
            <a:off x="0" y="3052330"/>
            <a:ext cx="9962476" cy="620597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009812" y="2956543"/>
            <a:ext cx="4853192" cy="4244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6499" lvl="1" indent="-308249">
              <a:lnSpc>
                <a:spcPts val="3712"/>
              </a:lnSpc>
              <a:buFont typeface="Arial"/>
              <a:buChar char="•"/>
            </a:pPr>
            <a:r>
              <a:rPr lang="en-US" sz="2855" spc="-85" dirty="0">
                <a:solidFill>
                  <a:srgbClr val="191919"/>
                </a:solidFill>
                <a:latin typeface="Open Sans 2 Bold"/>
              </a:rPr>
              <a:t>83.40%</a:t>
            </a:r>
            <a:r>
              <a:rPr lang="en-US" sz="2855" u="none" spc="-85" dirty="0">
                <a:solidFill>
                  <a:srgbClr val="191919"/>
                </a:solidFill>
                <a:latin typeface="Open Sans 2 Bold"/>
              </a:rPr>
              <a:t> of employees stayed (not turnover) and 16.60% of employee left the company (turnover</a:t>
            </a:r>
            <a:r>
              <a:rPr lang="en-US" sz="2855" u="none" spc="-85" dirty="0" smtClean="0">
                <a:solidFill>
                  <a:srgbClr val="191919"/>
                </a:solidFill>
                <a:latin typeface="Open Sans 2 Bold"/>
              </a:rPr>
              <a:t>).</a:t>
            </a:r>
            <a:endParaRPr lang="ar-SA" sz="2855" u="none" spc="-85" dirty="0" smtClean="0">
              <a:solidFill>
                <a:srgbClr val="191919"/>
              </a:solidFill>
              <a:latin typeface="Open Sans 2 Bold"/>
            </a:endParaRPr>
          </a:p>
          <a:p>
            <a:pPr marL="616499" lvl="1" indent="-308249">
              <a:lnSpc>
                <a:spcPts val="3712"/>
              </a:lnSpc>
              <a:buFont typeface="Arial"/>
              <a:buChar char="•"/>
            </a:pPr>
            <a:r>
              <a:rPr lang="en-US" sz="2800" spc="-83" dirty="0">
                <a:solidFill>
                  <a:srgbClr val="191919"/>
                </a:solidFill>
                <a:latin typeface="Open Sans 2 Bold"/>
              </a:rPr>
              <a:t>have an uneven class distribution.</a:t>
            </a:r>
          </a:p>
          <a:p>
            <a:pPr marL="308250" lvl="1">
              <a:lnSpc>
                <a:spcPts val="3712"/>
              </a:lnSpc>
            </a:pPr>
            <a:endParaRPr lang="en-US" sz="2855" u="none" spc="-85" dirty="0">
              <a:solidFill>
                <a:srgbClr val="191919"/>
              </a:solidFill>
              <a:latin typeface="Open Sans 2 Bold"/>
            </a:endParaRPr>
          </a:p>
          <a:p>
            <a:pPr marL="0" lvl="0" indent="0">
              <a:lnSpc>
                <a:spcPts val="3452"/>
              </a:lnSpc>
            </a:pPr>
            <a:endParaRPr lang="en-US" sz="2855" u="none" spc="-85" dirty="0">
              <a:solidFill>
                <a:srgbClr val="191919"/>
              </a:solidFill>
              <a:latin typeface="Open Sans 2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531444" y="452119"/>
            <a:ext cx="11225112" cy="933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Open Sans 1 Bold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984917"/>
          </a:xfrm>
          <a:prstGeom prst="rect">
            <a:avLst/>
          </a:prstGeom>
          <a:solidFill>
            <a:srgbClr val="2F5B44"/>
          </a:solidFill>
        </p:spPr>
      </p:sp>
      <p:sp>
        <p:nvSpPr>
          <p:cNvPr id="4" name="TextBox 4"/>
          <p:cNvSpPr txBox="1"/>
          <p:nvPr/>
        </p:nvSpPr>
        <p:spPr>
          <a:xfrm>
            <a:off x="12009812" y="2956543"/>
            <a:ext cx="4853192" cy="2803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6499" lvl="1" indent="-308249">
              <a:lnSpc>
                <a:spcPts val="3712"/>
              </a:lnSpc>
              <a:buFont typeface="Arial"/>
              <a:buChar char="•"/>
            </a:pPr>
            <a:r>
              <a:rPr lang="en-US" sz="2855" spc="-85" dirty="0">
                <a:solidFill>
                  <a:srgbClr val="191919"/>
                </a:solidFill>
                <a:latin typeface="Open Sans 2 Bold"/>
              </a:rPr>
              <a:t>The most influential factor was employee satisfaction rate and  which had a score of 0.35.</a:t>
            </a:r>
          </a:p>
          <a:p>
            <a:pPr marL="0" lvl="0" indent="0">
              <a:lnSpc>
                <a:spcPts val="3452"/>
              </a:lnSpc>
            </a:pPr>
            <a:endParaRPr lang="en-US" sz="2855" u="none" spc="-85" dirty="0">
              <a:solidFill>
                <a:srgbClr val="191919"/>
              </a:solidFill>
              <a:latin typeface="Open Sans 2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531444" y="452119"/>
            <a:ext cx="11225112" cy="933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Open Sans 1 Bold"/>
              </a:rPr>
              <a:t>Exploratory Data Analysis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467641"/>
            <a:ext cx="9372600" cy="688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00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Model Results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984917"/>
          </a:xfrm>
          <a:prstGeom prst="rect">
            <a:avLst/>
          </a:prstGeom>
          <a:solidFill>
            <a:srgbClr val="2F5B44"/>
          </a:solidFill>
        </p:spPr>
      </p:sp>
      <p:sp>
        <p:nvSpPr>
          <p:cNvPr id="4" name="TextBox 4"/>
          <p:cNvSpPr txBox="1"/>
          <p:nvPr/>
        </p:nvSpPr>
        <p:spPr>
          <a:xfrm>
            <a:off x="1989185" y="525733"/>
            <a:ext cx="14309630" cy="88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49"/>
              </a:lnSpc>
            </a:pPr>
            <a:r>
              <a:rPr lang="en-US" sz="5499" spc="-164">
                <a:solidFill>
                  <a:srgbClr val="FFFFFF"/>
                </a:solidFill>
                <a:latin typeface="Open Sans 2 Bold"/>
              </a:rPr>
              <a:t>Model Results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792200" y="2510650"/>
            <a:ext cx="4093344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8" lvl="1" indent="-302259">
              <a:lnSpc>
                <a:spcPts val="3639"/>
              </a:lnSpc>
              <a:buFont typeface="Arial"/>
              <a:buChar char="•"/>
            </a:pPr>
            <a:r>
              <a:rPr lang="en-US" sz="2799" spc="-83" dirty="0" smtClean="0">
                <a:solidFill>
                  <a:srgbClr val="191919"/>
                </a:solidFill>
                <a:latin typeface="Open Sans 2 Bold"/>
              </a:rPr>
              <a:t>Achieved the best result in Random Forest Classifier Model and had a score of 93.9%.</a:t>
            </a:r>
            <a:endParaRPr lang="en-US" sz="1499" spc="-44" dirty="0">
              <a:solidFill>
                <a:srgbClr val="191919"/>
              </a:solidFill>
              <a:latin typeface="Arimo Bold"/>
            </a:endParaRPr>
          </a:p>
          <a:p>
            <a:pPr marL="604518" lvl="1" indent="-302259">
              <a:lnSpc>
                <a:spcPts val="3639"/>
              </a:lnSpc>
              <a:buFont typeface="Arial"/>
              <a:buChar char="•"/>
            </a:pPr>
            <a:r>
              <a:rPr lang="en-US" sz="2799" spc="-83" dirty="0">
                <a:solidFill>
                  <a:srgbClr val="191919"/>
                </a:solidFill>
                <a:latin typeface="Open Sans 2 Bold"/>
              </a:rPr>
              <a:t>The baseline Model was very poorly performing and f1 score is 0</a:t>
            </a:r>
            <a:r>
              <a:rPr lang="en-US" sz="2799" spc="-83" dirty="0" smtClean="0">
                <a:solidFill>
                  <a:srgbClr val="191919"/>
                </a:solidFill>
                <a:latin typeface="Open Sans 2 Bold"/>
              </a:rPr>
              <a:t>.</a:t>
            </a:r>
          </a:p>
          <a:p>
            <a:pPr marL="604518" lvl="1" indent="-302259">
              <a:lnSpc>
                <a:spcPts val="3639"/>
              </a:lnSpc>
              <a:buFont typeface="Arial"/>
              <a:buChar char="•"/>
            </a:pPr>
            <a:r>
              <a:rPr lang="en-US" sz="2799" spc="-83" dirty="0">
                <a:solidFill>
                  <a:srgbClr val="191919"/>
                </a:solidFill>
                <a:latin typeface="Open Sans 2 Bold"/>
              </a:rPr>
              <a:t> F1 score is usually more useful than accuracy, especially if you have an uneven class distribution.</a:t>
            </a:r>
            <a:endParaRPr lang="en-US" sz="2799" spc="-83" dirty="0">
              <a:solidFill>
                <a:srgbClr val="191919"/>
              </a:solidFill>
              <a:latin typeface="Open Sans 2 Bold"/>
            </a:endParaRPr>
          </a:p>
          <a:p>
            <a:pPr marL="0" lvl="0" indent="0">
              <a:lnSpc>
                <a:spcPts val="3639"/>
              </a:lnSpc>
            </a:pPr>
            <a:endParaRPr lang="en-US" sz="2799" spc="-83" dirty="0">
              <a:solidFill>
                <a:srgbClr val="191919"/>
              </a:solidFill>
              <a:latin typeface="Open Sans 2 Bol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510650"/>
            <a:ext cx="11674940" cy="51474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Tools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3957"/>
          <a:stretch>
            <a:fillRect/>
          </a:stretch>
        </p:blipFill>
        <p:spPr>
          <a:xfrm>
            <a:off x="0" y="0"/>
            <a:ext cx="5902624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741102" y="2389909"/>
            <a:ext cx="4330895" cy="195115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895371" y="2425449"/>
            <a:ext cx="4656542" cy="188007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364432" y="5451574"/>
            <a:ext cx="5559136" cy="133225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2352193" y="4305528"/>
            <a:ext cx="3556782" cy="355678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060655" y="7407284"/>
            <a:ext cx="4166691" cy="2246107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416102" y="609600"/>
            <a:ext cx="7622487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49"/>
              </a:lnSpc>
            </a:pPr>
            <a:r>
              <a:rPr lang="en-US" sz="5499" spc="549">
                <a:solidFill>
                  <a:srgbClr val="026C65"/>
                </a:solidFill>
                <a:latin typeface="Open Sans Light Bold"/>
              </a:rPr>
              <a:t>TOOLS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5740" y="1028700"/>
            <a:ext cx="5037120" cy="834390"/>
            <a:chOff x="0" y="0"/>
            <a:chExt cx="6716160" cy="1112520"/>
          </a:xfrm>
        </p:grpSpPr>
        <p:sp>
          <p:nvSpPr>
            <p:cNvPr id="3" name="TextBox 3"/>
            <p:cNvSpPr txBox="1"/>
            <p:nvPr/>
          </p:nvSpPr>
          <p:spPr>
            <a:xfrm>
              <a:off x="0" y="-28575"/>
              <a:ext cx="6716160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FFFFFF"/>
                  </a:solidFill>
                  <a:latin typeface="Open Sans 2 Bold"/>
                </a:rPr>
                <a:t>Recruit more doctors.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725805"/>
              <a:ext cx="671616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ns 1"/>
                </a:rPr>
                <a:t>Our first key focus.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0"/>
            <a:ext cx="7848600" cy="1984917"/>
          </a:xfrm>
          <a:prstGeom prst="rect">
            <a:avLst/>
          </a:prstGeom>
          <a:solidFill>
            <a:srgbClr val="2F5B44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t="14461" b="14461"/>
          <a:stretch>
            <a:fillRect/>
          </a:stretch>
        </p:blipFill>
        <p:spPr>
          <a:xfrm>
            <a:off x="0" y="1984917"/>
            <a:ext cx="7848600" cy="836786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106025" y="1133568"/>
            <a:ext cx="7881990" cy="1607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907"/>
              </a:lnSpc>
            </a:pPr>
            <a:r>
              <a:rPr lang="en-US" sz="9929" spc="-297">
                <a:solidFill>
                  <a:srgbClr val="026C65"/>
                </a:solidFill>
                <a:latin typeface="Open Sans 2 Bold"/>
              </a:rPr>
              <a:t>Thank you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91700" y="4382592"/>
            <a:ext cx="6344999" cy="1364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39"/>
              </a:lnSpc>
            </a:pPr>
            <a:r>
              <a:rPr lang="en-US" sz="2799" spc="-83">
                <a:solidFill>
                  <a:srgbClr val="191919"/>
                </a:solidFill>
                <a:latin typeface="Open Sans 2 Bold"/>
              </a:rPr>
              <a:t>Project link:</a:t>
            </a:r>
            <a:r>
              <a:rPr lang="en-US" sz="2799" spc="-83">
                <a:solidFill>
                  <a:srgbClr val="2F5B44"/>
                </a:solidFill>
                <a:latin typeface="Open Sans 2 Bold"/>
              </a:rPr>
              <a:t> https://github.com/AljowharaAlblaihed/Employee-Turnover-Prediction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7447" r="17447"/>
          <a:stretch>
            <a:fillRect/>
          </a:stretch>
        </p:blipFill>
        <p:spPr>
          <a:xfrm>
            <a:off x="0" y="0"/>
            <a:ext cx="10262436" cy="10508526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62436" y="8467948"/>
            <a:ext cx="8025564" cy="1819052"/>
          </a:xfrm>
          <a:prstGeom prst="rect">
            <a:avLst/>
          </a:prstGeom>
          <a:solidFill>
            <a:srgbClr val="2F5B44"/>
          </a:solidFill>
        </p:spPr>
      </p:sp>
      <p:grpSp>
        <p:nvGrpSpPr>
          <p:cNvPr id="4" name="Group 4"/>
          <p:cNvGrpSpPr/>
          <p:nvPr/>
        </p:nvGrpSpPr>
        <p:grpSpPr>
          <a:xfrm>
            <a:off x="11927777" y="1288415"/>
            <a:ext cx="381000" cy="381000"/>
            <a:chOff x="0" y="0"/>
            <a:chExt cx="508000" cy="508000"/>
          </a:xfrm>
        </p:grpSpPr>
        <p:grpSp>
          <p:nvGrpSpPr>
            <p:cNvPr id="5" name="Group 5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>
            <a:off x="11927777" y="2460308"/>
            <a:ext cx="381000" cy="381000"/>
            <a:chOff x="0" y="0"/>
            <a:chExt cx="508000" cy="508000"/>
          </a:xfrm>
        </p:grpSpPr>
        <p:grpSp>
          <p:nvGrpSpPr>
            <p:cNvPr id="10" name="Group 10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grpSp>
        <p:nvGrpSpPr>
          <p:cNvPr id="14" name="Group 14"/>
          <p:cNvGrpSpPr/>
          <p:nvPr/>
        </p:nvGrpSpPr>
        <p:grpSpPr>
          <a:xfrm>
            <a:off x="11927777" y="3653473"/>
            <a:ext cx="381000" cy="381000"/>
            <a:chOff x="0" y="0"/>
            <a:chExt cx="508000" cy="508000"/>
          </a:xfrm>
        </p:grpSpPr>
        <p:grpSp>
          <p:nvGrpSpPr>
            <p:cNvPr id="15" name="Group 15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grpSp>
        <p:nvGrpSpPr>
          <p:cNvPr id="19" name="Group 19"/>
          <p:cNvGrpSpPr/>
          <p:nvPr/>
        </p:nvGrpSpPr>
        <p:grpSpPr>
          <a:xfrm>
            <a:off x="11927777" y="4900614"/>
            <a:ext cx="381000" cy="381000"/>
            <a:chOff x="0" y="0"/>
            <a:chExt cx="508000" cy="508000"/>
          </a:xfrm>
        </p:grpSpPr>
        <p:grpSp>
          <p:nvGrpSpPr>
            <p:cNvPr id="20" name="Group 20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sp>
        <p:nvSpPr>
          <p:cNvPr id="24" name="TextBox 24"/>
          <p:cNvSpPr txBox="1"/>
          <p:nvPr/>
        </p:nvSpPr>
        <p:spPr>
          <a:xfrm>
            <a:off x="1028700" y="1282065"/>
            <a:ext cx="9233736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Open Sans 1"/>
              </a:rPr>
              <a:t>Table of Contents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3054314" y="1028700"/>
            <a:ext cx="3568345" cy="1155065"/>
            <a:chOff x="0" y="0"/>
            <a:chExt cx="4757793" cy="1540087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28575"/>
              <a:ext cx="4757793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1: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5805"/>
              <a:ext cx="4757793" cy="814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What is Employee Turnover</a:t>
              </a:r>
            </a:p>
            <a:p>
              <a:pPr>
                <a:lnSpc>
                  <a:spcPts val="2520"/>
                </a:lnSpc>
                <a:spcBef>
                  <a:spcPct val="0"/>
                </a:spcBef>
              </a:pPr>
              <a:endParaRPr lang="en-US" sz="1800">
                <a:solidFill>
                  <a:srgbClr val="191919"/>
                </a:solidFill>
                <a:latin typeface="Open Sans 1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3054314" y="2244725"/>
            <a:ext cx="3568345" cy="1155065"/>
            <a:chOff x="0" y="0"/>
            <a:chExt cx="4757793" cy="1540087"/>
          </a:xfrm>
        </p:grpSpPr>
        <p:sp>
          <p:nvSpPr>
            <p:cNvPr id="29" name="TextBox 29"/>
            <p:cNvSpPr txBox="1"/>
            <p:nvPr/>
          </p:nvSpPr>
          <p:spPr>
            <a:xfrm>
              <a:off x="0" y="-28575"/>
              <a:ext cx="4757793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2: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725805"/>
              <a:ext cx="4757793" cy="814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Business Problem </a:t>
              </a:r>
            </a:p>
            <a:p>
              <a:pPr>
                <a:lnSpc>
                  <a:spcPts val="2520"/>
                </a:lnSpc>
                <a:spcBef>
                  <a:spcPct val="0"/>
                </a:spcBef>
              </a:pPr>
              <a:endParaRPr lang="en-US" sz="1800">
                <a:solidFill>
                  <a:srgbClr val="191919"/>
                </a:solidFill>
                <a:latin typeface="Open Sans 1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3054314" y="3462973"/>
            <a:ext cx="3568345" cy="1155065"/>
            <a:chOff x="0" y="0"/>
            <a:chExt cx="4757793" cy="1540087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28575"/>
              <a:ext cx="4757793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3: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725805"/>
              <a:ext cx="4757793" cy="814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Process</a:t>
              </a:r>
            </a:p>
            <a:p>
              <a:pPr>
                <a:lnSpc>
                  <a:spcPts val="2520"/>
                </a:lnSpc>
                <a:spcBef>
                  <a:spcPct val="0"/>
                </a:spcBef>
              </a:pPr>
              <a:endParaRPr lang="en-US" sz="1800">
                <a:solidFill>
                  <a:srgbClr val="191919"/>
                </a:solidFill>
                <a:latin typeface="Open Sans 1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3054314" y="4724717"/>
            <a:ext cx="3568345" cy="837565"/>
            <a:chOff x="0" y="0"/>
            <a:chExt cx="4757793" cy="1116753"/>
          </a:xfrm>
        </p:grpSpPr>
        <p:sp>
          <p:nvSpPr>
            <p:cNvPr id="35" name="TextBox 35"/>
            <p:cNvSpPr txBox="1"/>
            <p:nvPr/>
          </p:nvSpPr>
          <p:spPr>
            <a:xfrm>
              <a:off x="0" y="-28575"/>
              <a:ext cx="4757793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4: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725805"/>
              <a:ext cx="4757793" cy="390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Exploratory Data Analysis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1927777" y="6208079"/>
            <a:ext cx="381000" cy="381000"/>
            <a:chOff x="0" y="0"/>
            <a:chExt cx="508000" cy="508000"/>
          </a:xfrm>
        </p:grpSpPr>
        <p:grpSp>
          <p:nvGrpSpPr>
            <p:cNvPr id="38" name="Group 38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40" name="Group 40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grpSp>
        <p:nvGrpSpPr>
          <p:cNvPr id="42" name="Group 42"/>
          <p:cNvGrpSpPr/>
          <p:nvPr/>
        </p:nvGrpSpPr>
        <p:grpSpPr>
          <a:xfrm>
            <a:off x="13054314" y="6008372"/>
            <a:ext cx="3568345" cy="1158240"/>
            <a:chOff x="0" y="0"/>
            <a:chExt cx="4757793" cy="1544320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28575"/>
              <a:ext cx="4757793" cy="536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5: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730038"/>
              <a:ext cx="4757793" cy="814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Model Results </a:t>
              </a:r>
            </a:p>
            <a:p>
              <a:pPr>
                <a:lnSpc>
                  <a:spcPts val="2520"/>
                </a:lnSpc>
                <a:spcBef>
                  <a:spcPct val="0"/>
                </a:spcBef>
              </a:pPr>
              <a:endParaRPr lang="en-US" sz="1800">
                <a:solidFill>
                  <a:srgbClr val="191919"/>
                </a:solidFill>
                <a:latin typeface="Open Sans 1"/>
              </a:endParaRP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927777" y="7532054"/>
            <a:ext cx="381000" cy="381000"/>
            <a:chOff x="0" y="0"/>
            <a:chExt cx="508000" cy="508000"/>
          </a:xfrm>
        </p:grpSpPr>
        <p:grpSp>
          <p:nvGrpSpPr>
            <p:cNvPr id="46" name="Group 46"/>
            <p:cNvGrpSpPr/>
            <p:nvPr/>
          </p:nvGrpSpPr>
          <p:grpSpPr>
            <a:xfrm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  <p:grpSp>
          <p:nvGrpSpPr>
            <p:cNvPr id="48" name="Group 48"/>
            <p:cNvGrpSpPr>
              <a:grpSpLocks noChangeAspect="1"/>
            </p:cNvGrpSpPr>
            <p:nvPr/>
          </p:nvGrpSpPr>
          <p:grpSpPr>
            <a:xfrm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F5B44"/>
              </a:solidFill>
            </p:spPr>
          </p:sp>
        </p:grpSp>
      </p:grpSp>
      <p:grpSp>
        <p:nvGrpSpPr>
          <p:cNvPr id="50" name="Group 50"/>
          <p:cNvGrpSpPr/>
          <p:nvPr/>
        </p:nvGrpSpPr>
        <p:grpSpPr>
          <a:xfrm>
            <a:off x="13054314" y="7313297"/>
            <a:ext cx="3568345" cy="840740"/>
            <a:chOff x="0" y="0"/>
            <a:chExt cx="4757793" cy="1120987"/>
          </a:xfrm>
        </p:grpSpPr>
        <p:sp>
          <p:nvSpPr>
            <p:cNvPr id="51" name="TextBox 51"/>
            <p:cNvSpPr txBox="1"/>
            <p:nvPr/>
          </p:nvSpPr>
          <p:spPr>
            <a:xfrm>
              <a:off x="0" y="-28575"/>
              <a:ext cx="4757793" cy="536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u="none" spc="-75">
                  <a:solidFill>
                    <a:srgbClr val="191919"/>
                  </a:solidFill>
                  <a:latin typeface="Open Sans 2 Bold"/>
                </a:rPr>
                <a:t>Part 6: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730038"/>
              <a:ext cx="4757793" cy="3909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191919"/>
                  </a:solidFill>
                  <a:latin typeface="Open Sans 1"/>
                </a:rPr>
                <a:t>Tools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What is Employee Turnover</a:t>
            </a:r>
          </a:p>
          <a:p>
            <a:pPr algn="ctr">
              <a:lnSpc>
                <a:spcPts val="9000"/>
              </a:lnSpc>
            </a:pPr>
            <a:endParaRPr lang="en-US" sz="7500">
              <a:solidFill>
                <a:srgbClr val="026C65"/>
              </a:solidFill>
              <a:latin typeface="Open Sans 1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72400" y="2686057"/>
            <a:ext cx="9486900" cy="4914886"/>
            <a:chOff x="0" y="0"/>
            <a:chExt cx="12649200" cy="6553182"/>
          </a:xfrm>
        </p:grpSpPr>
        <p:sp>
          <p:nvSpPr>
            <p:cNvPr id="3" name="TextBox 3"/>
            <p:cNvSpPr txBox="1"/>
            <p:nvPr/>
          </p:nvSpPr>
          <p:spPr>
            <a:xfrm>
              <a:off x="0" y="2093154"/>
              <a:ext cx="12649200" cy="4460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799">
                  <a:solidFill>
                    <a:srgbClr val="026C65"/>
                  </a:solidFill>
                  <a:latin typeface="Open Sans 1 Bold"/>
                </a:rPr>
                <a:t>Employee Turnover rate is the measurement of the total number of employees who leave an organization during a certain period of time. Employee Turnover Prediction means to predict whether an employee is going to leave or not leave the organization in the coming period.</a:t>
              </a:r>
            </a:p>
            <a:p>
              <a:pPr>
                <a:lnSpc>
                  <a:spcPts val="4940"/>
                </a:lnSpc>
              </a:pPr>
              <a:endParaRPr lang="en-US" sz="2799">
                <a:solidFill>
                  <a:srgbClr val="026C65"/>
                </a:solidFill>
                <a:latin typeface="Open Sans 1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0163316" cy="1379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59"/>
                </a:lnSpc>
              </a:pPr>
              <a:r>
                <a:rPr lang="en-US" sz="3199" spc="319">
                  <a:solidFill>
                    <a:srgbClr val="191919"/>
                  </a:solidFill>
                  <a:latin typeface="Open Sans Light Bold"/>
                </a:rPr>
                <a:t>WHAT IS EMPLOYEE TURNOVER?</a:t>
              </a:r>
            </a:p>
            <a:p>
              <a:pPr marL="0" lvl="0" indent="0">
                <a:lnSpc>
                  <a:spcPts val="4159"/>
                </a:lnSpc>
              </a:pPr>
              <a:endParaRPr lang="en-US" sz="3199" spc="319">
                <a:solidFill>
                  <a:srgbClr val="191919"/>
                </a:solidFill>
                <a:latin typeface="Open Sans Light Bold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13957"/>
          <a:stretch>
            <a:fillRect/>
          </a:stretch>
        </p:blipFill>
        <p:spPr>
          <a:xfrm>
            <a:off x="0" y="0"/>
            <a:ext cx="5902624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Business Problem</a:t>
            </a:r>
            <a:r>
              <a:rPr lang="en-US" sz="1200">
                <a:solidFill>
                  <a:srgbClr val="026C65"/>
                </a:solidFill>
                <a:latin typeface="Arimo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72400" y="1829601"/>
            <a:ext cx="9486900" cy="7108513"/>
            <a:chOff x="0" y="-28575"/>
            <a:chExt cx="12649200" cy="9478016"/>
          </a:xfrm>
        </p:grpSpPr>
        <p:sp>
          <p:nvSpPr>
            <p:cNvPr id="3" name="TextBox 3"/>
            <p:cNvSpPr txBox="1"/>
            <p:nvPr/>
          </p:nvSpPr>
          <p:spPr>
            <a:xfrm>
              <a:off x="0" y="2093154"/>
              <a:ext cx="12649200" cy="7356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799" dirty="0">
                  <a:solidFill>
                    <a:srgbClr val="2F5B44"/>
                  </a:solidFill>
                  <a:latin typeface="Open Sans 1 Bold"/>
                </a:rPr>
                <a:t>Project objective is to predict whether the employee is going to leave or not leave the organization in the coming period based on various features includes satisfaction rate, </a:t>
              </a:r>
              <a:r>
                <a:rPr lang="en-US" sz="2799" dirty="0" smtClean="0">
                  <a:solidFill>
                    <a:srgbClr val="2F5B44"/>
                  </a:solidFill>
                  <a:latin typeface="Open Sans 1 Bold"/>
                </a:rPr>
                <a:t>e</a:t>
              </a:r>
              <a:r>
                <a:rPr lang="en-US" sz="2799" dirty="0" smtClean="0">
                  <a:solidFill>
                    <a:srgbClr val="2F5B44"/>
                  </a:solidFill>
                  <a:latin typeface="Open Sans 1 Bold"/>
                </a:rPr>
                <a:t>valuated </a:t>
              </a:r>
              <a:r>
                <a:rPr lang="en-US" sz="2799" dirty="0">
                  <a:solidFill>
                    <a:srgbClr val="2F5B44"/>
                  </a:solidFill>
                  <a:latin typeface="Open Sans 1 Bold"/>
                </a:rPr>
                <a:t>performance by the employer, </a:t>
              </a:r>
              <a:r>
                <a:rPr lang="en-US" sz="2799" dirty="0">
                  <a:solidFill>
                    <a:srgbClr val="2F5B44"/>
                  </a:solidFill>
                  <a:latin typeface="Open Sans 1 Bold"/>
                </a:rPr>
                <a:t>number of projects completed while at work, average monthly hours at workplace, time spent at the company in years, whether the employee had a workplace accident, whether the employee was promoted in the last five years, department in which they work for, </a:t>
              </a:r>
              <a:r>
                <a:rPr lang="en-US" sz="2799" dirty="0" smtClean="0">
                  <a:solidFill>
                    <a:srgbClr val="2F5B44"/>
                  </a:solidFill>
                  <a:latin typeface="Open Sans 1 Bold"/>
                </a:rPr>
                <a:t>s</a:t>
              </a:r>
              <a:r>
                <a:rPr lang="en-US" sz="2799" dirty="0" smtClean="0">
                  <a:solidFill>
                    <a:srgbClr val="2F5B44"/>
                  </a:solidFill>
                  <a:latin typeface="Open Sans 1 Bold"/>
                </a:rPr>
                <a:t>alary </a:t>
              </a:r>
              <a:r>
                <a:rPr lang="en-US" sz="2799" dirty="0">
                  <a:solidFill>
                    <a:srgbClr val="2F5B44"/>
                  </a:solidFill>
                  <a:latin typeface="Open Sans 1 Bold"/>
                </a:rPr>
                <a:t>level of the </a:t>
              </a:r>
              <a:r>
                <a:rPr lang="en-US" sz="2799" dirty="0" smtClean="0">
                  <a:solidFill>
                    <a:srgbClr val="2F5B44"/>
                  </a:solidFill>
                  <a:latin typeface="Open Sans 1 Bold"/>
                </a:rPr>
                <a:t>employee.</a:t>
              </a:r>
              <a:endParaRPr lang="en-US" sz="2799" dirty="0">
                <a:solidFill>
                  <a:srgbClr val="2F5B44"/>
                </a:solidFill>
                <a:latin typeface="Open Sans 1 Bold"/>
              </a:endParaRPr>
            </a:p>
            <a:p>
              <a:pPr>
                <a:lnSpc>
                  <a:spcPts val="3639"/>
                </a:lnSpc>
              </a:pPr>
              <a:endParaRPr lang="en-US" sz="2799" dirty="0">
                <a:solidFill>
                  <a:srgbClr val="2F5B44"/>
                </a:solidFill>
                <a:latin typeface="Open Sans 1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0163316" cy="1379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59"/>
                </a:lnSpc>
              </a:pPr>
              <a:r>
                <a:rPr lang="en-US" sz="3199" spc="319">
                  <a:solidFill>
                    <a:srgbClr val="191919"/>
                  </a:solidFill>
                  <a:latin typeface="Open Sans Light Bold"/>
                </a:rPr>
                <a:t>BUSINESS PROBLEM </a:t>
              </a:r>
            </a:p>
            <a:p>
              <a:pPr marL="0" lvl="0" indent="0">
                <a:lnSpc>
                  <a:spcPts val="4159"/>
                </a:lnSpc>
              </a:pPr>
              <a:endParaRPr lang="en-US" sz="3199" spc="319">
                <a:solidFill>
                  <a:srgbClr val="191919"/>
                </a:solidFill>
                <a:latin typeface="Open Sans Light Bold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13957"/>
          <a:stretch>
            <a:fillRect/>
          </a:stretch>
        </p:blipFill>
        <p:spPr>
          <a:xfrm>
            <a:off x="0" y="0"/>
            <a:ext cx="5902624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Process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5B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r="211" b="410"/>
          <a:stretch>
            <a:fillRect/>
          </a:stretch>
        </p:blipFill>
        <p:spPr>
          <a:xfrm>
            <a:off x="1837678" y="3170569"/>
            <a:ext cx="14612645" cy="394586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490916" y="876300"/>
            <a:ext cx="9306169" cy="88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49"/>
              </a:lnSpc>
            </a:pPr>
            <a:r>
              <a:rPr lang="en-US" sz="5499" spc="549">
                <a:solidFill>
                  <a:srgbClr val="FFFFFF"/>
                </a:solidFill>
                <a:latin typeface="Open Sans Light Bold"/>
              </a:rPr>
              <a:t>PROCESS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93" r="183" b="27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27491" y="-9525"/>
            <a:ext cx="1383301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026C65"/>
                </a:solidFill>
                <a:latin typeface="Open Sans 1 Bold"/>
              </a:rPr>
              <a:t>Exploratory Data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317</Words>
  <Application>Microsoft Office PowerPoint</Application>
  <PresentationFormat>Custom</PresentationFormat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Open Sans Light Bold</vt:lpstr>
      <vt:lpstr>Open Sans 1 Bold</vt:lpstr>
      <vt:lpstr>Arimo Bold</vt:lpstr>
      <vt:lpstr>Open Sans 1</vt:lpstr>
      <vt:lpstr>Calibri</vt:lpstr>
      <vt:lpstr>Arimo</vt:lpstr>
      <vt:lpstr>Open Sans 2 Bold</vt:lpstr>
      <vt:lpstr>Open Sans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Green Smart Corporate Healthcare Proposal Mission and Goals Presentation</dc:title>
  <dc:creator>SDAIA</dc:creator>
  <cp:lastModifiedBy>SDAIA</cp:lastModifiedBy>
  <cp:revision>16</cp:revision>
  <dcterms:created xsi:type="dcterms:W3CDTF">2006-08-16T00:00:00Z</dcterms:created>
  <dcterms:modified xsi:type="dcterms:W3CDTF">2021-11-17T21:58:03Z</dcterms:modified>
  <dc:identifier>DAEv4N-xV08</dc:identifier>
</cp:coreProperties>
</file>

<file path=docProps/thumbnail.jpeg>
</file>